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4.xml" ContentType="application/vnd.openxmlformats-officedocument.presentationml.slide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ppt/tags/tag4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ppt/tags/tag23.xml" ContentType="application/vnd.openxmlformats-officedocument.presentationml.tags+xml"/>
  <Override PartName="/ppt/tags/tag2.xml" ContentType="application/vnd.openxmlformats-officedocument.presentationml.tags+xml"/>
  <Override PartName="/ppt/tags/tag22.xml" ContentType="application/vnd.openxmlformats-officedocument.presentationml.tags+xml"/>
  <Override PartName="/ppt/tags/tag21.xml" ContentType="application/vnd.openxmlformats-officedocument.presentationml.tags+xml"/>
  <Override PartName="/ppt/tags/tag20.xml" ContentType="application/vnd.openxmlformats-officedocument.presentationml.tags+xml"/>
  <Override PartName="/ppt/tags/tag19.xml" ContentType="application/vnd.openxmlformats-officedocument.presentationml.tags+xml"/>
  <Override PartName="/ppt/tags/tag18.xml" ContentType="application/vnd.openxmlformats-officedocument.presentationml.tags+xml"/>
  <Override PartName="/ppt/tags/tag17.xml" ContentType="application/vnd.openxmlformats-officedocument.presentationml.tags+xml"/>
  <Override PartName="/ppt/tags/tag16.xml" ContentType="application/vnd.openxmlformats-officedocument.presentationml.tags+xml"/>
  <Override PartName="/ppt/tags/tag15.xml" ContentType="application/vnd.openxmlformats-officedocument.presentationml.tags+xml"/>
  <Override PartName="/ppt/tags/tag1.xml" ContentType="application/vnd.openxmlformats-officedocument.presentationml.tags+xml"/>
  <Override PartName="/ppt/tags/tag14.xml" ContentType="application/vnd.openxmlformats-officedocument.presentationml.tags+xml"/>
  <Override PartName="/ppt/tags/tag13.xml" ContentType="application/vnd.openxmlformats-officedocument.presentationml.tags+xml"/>
  <Override PartName="/ppt/tags/tag12.xml" ContentType="application/vnd.openxmlformats-officedocument.presentationml.tags+xml"/>
  <Override PartName="/ppt/tags/tag11.xml" ContentType="application/vnd.openxmlformats-officedocument.presentationml.tags+xml"/>
  <Override PartName="/ppt/tags/tag10.xml" ContentType="application/vnd.openxmlformats-officedocument.presentationml.tags+xml"/>
  <Override PartName="/ppt/tags/tag9.xml" ContentType="application/vnd.openxmlformats-officedocument.presentationml.tags+xml"/>
  <Override PartName="/ppt/tags/tag8.xml" ContentType="application/vnd.openxmlformats-officedocument.presentationml.tags+xml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2" /><Relationship Type="http://schemas.openxmlformats.org/officeDocument/2006/relationships/custom-properties" Target="/docProps/custom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Merriweather" panose="00000500000000000000" pitchFamily="34" charset="0"/>
      <p:regular r:id="rId17"/>
    </p:embeddedFont>
    <p:embeddedFont>
      <p:font typeface="Merriweather" panose="00000500000000000000" pitchFamily="34" charset="-122"/>
      <p:regular r:id="rId18"/>
    </p:embeddedFont>
    <p:embeddedFont>
      <p:font typeface="Merriweather" panose="00000500000000000000" pitchFamily="34" charset="-120"/>
      <p:regular r:id="rId19"/>
    </p:embeddedFont>
    <p:embeddedFont>
      <p:font typeface="Consolas" panose="020B0609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34" charset="-122"/>
      <p:regular r:id="rId24"/>
    </p:embeddedFont>
    <p:embeddedFont>
      <p:font typeface="Consolas" panose="020B0609020204030204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6.xml" Id="rId9" /><Relationship Type="http://schemas.openxmlformats.org/officeDocument/2006/relationships/slide" Target="/ppt/slides/slide5.xml" Id="rId8" /><Relationship Type="http://schemas.openxmlformats.org/officeDocument/2006/relationships/slide" Target="/ppt/slides/slide4.xml" Id="rId7" /><Relationship Type="http://schemas.openxmlformats.org/officeDocument/2006/relationships/slide" Target="/ppt/slides/slide3.xml" Id="rId6" /><Relationship Type="http://schemas.openxmlformats.org/officeDocument/2006/relationships/slide" Target="/ppt/slides/slide2.xml" Id="rId5" /><Relationship Type="http://schemas.openxmlformats.org/officeDocument/2006/relationships/notesMaster" Target="/ppt/notesMasters/notesMaster1.xml" Id="rId4" /><Relationship Type="http://schemas.openxmlformats.org/officeDocument/2006/relationships/slide" Target="/ppt/slides/slide1.xml" Id="rId3" /><Relationship Type="http://schemas.openxmlformats.org/officeDocument/2006/relationships/font" Target="/ppt/fonts/font13.fntdata" Id="rId29" /><Relationship Type="http://schemas.openxmlformats.org/officeDocument/2006/relationships/font" Target="/ppt/fonts/font12.fntdata" Id="rId28" /><Relationship Type="http://schemas.openxmlformats.org/officeDocument/2006/relationships/font" Target="/ppt/fonts/font11.fntdata" Id="rId27" /><Relationship Type="http://schemas.openxmlformats.org/officeDocument/2006/relationships/font" Target="/ppt/fonts/font10.fntdata" Id="rId26" /><Relationship Type="http://schemas.openxmlformats.org/officeDocument/2006/relationships/font" Target="/ppt/fonts/font9.fntdata" Id="rId25" /><Relationship Type="http://schemas.openxmlformats.org/officeDocument/2006/relationships/font" Target="/ppt/fonts/font8.fntdata" Id="rId24" /><Relationship Type="http://schemas.openxmlformats.org/officeDocument/2006/relationships/font" Target="/ppt/fonts/font7.fntdata" Id="rId23" /><Relationship Type="http://schemas.openxmlformats.org/officeDocument/2006/relationships/font" Target="/ppt/fonts/font6.fntdata" Id="rId22" /><Relationship Type="http://schemas.openxmlformats.org/officeDocument/2006/relationships/font" Target="/ppt/fonts/font5.fntdata" Id="rId21" /><Relationship Type="http://schemas.openxmlformats.org/officeDocument/2006/relationships/font" Target="/ppt/fonts/font4.fntdata" Id="rId20" /><Relationship Type="http://schemas.openxmlformats.org/officeDocument/2006/relationships/theme" Target="/ppt/theme/theme1.xml" Id="rId2" /><Relationship Type="http://schemas.openxmlformats.org/officeDocument/2006/relationships/font" Target="/ppt/fonts/font3.fntdata" Id="rId19" /><Relationship Type="http://schemas.openxmlformats.org/officeDocument/2006/relationships/font" Target="/ppt/fonts/font2.fntdata" Id="rId18" /><Relationship Type="http://schemas.openxmlformats.org/officeDocument/2006/relationships/font" Target="/ppt/fonts/font1.fntdata" Id="rId17" /><Relationship Type="http://schemas.openxmlformats.org/officeDocument/2006/relationships/tableStyles" Target="/ppt/tableStyles.xml" Id="rId16" /><Relationship Type="http://schemas.openxmlformats.org/officeDocument/2006/relationships/viewProps" Target="/ppt/viewProps.xml" Id="rId15" /><Relationship Type="http://schemas.openxmlformats.org/officeDocument/2006/relationships/presProps" Target="/ppt/presProps.xml" Id="rId14" /><Relationship Type="http://schemas.openxmlformats.org/officeDocument/2006/relationships/slide" Target="/ppt/slides/slide10.xml" Id="rId13" /><Relationship Type="http://schemas.openxmlformats.org/officeDocument/2006/relationships/slide" Target="/ppt/slides/slide9.xml" Id="rId12" /><Relationship Type="http://schemas.openxmlformats.org/officeDocument/2006/relationships/slide" Target="/ppt/slides/slide8.xml" Id="rId11" /><Relationship Type="http://schemas.openxmlformats.org/officeDocument/2006/relationships/slide" Target="/ppt/slides/slide7.xml" Id="rId10" /><Relationship Type="http://schemas.openxmlformats.org/officeDocument/2006/relationships/slideMaster" Target="/ppt/slideMasters/slideMaster1.xml" Id="rId1" 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10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2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3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4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5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6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7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8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9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3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2.png" Id="rId4" /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2.xml" Id="rId2" /><Relationship Type="http://schemas.openxmlformats.org/officeDocument/2006/relationships/theme" Target="/ppt/theme/theme1.xml" Id="rId12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10.xml" Id="rId10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Id3" /><Relationship Type="http://schemas.openxmlformats.org/officeDocument/2006/relationships/slideLayout" Target="/ppt/slideLayouts/slideLayout2.xml" Id="rId2" /><Relationship Type="http://schemas.openxmlformats.org/officeDocument/2006/relationships/image" Target="/ppt/media/image4.png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notesSlide" Target="/ppt/notesSlides/notesSlide10.xml" Id="rId4" /><Relationship Type="http://schemas.openxmlformats.org/officeDocument/2006/relationships/slideLayout" Target="/ppt/slideLayouts/slideLayout11.xml" Id="rId3" /><Relationship Type="http://schemas.openxmlformats.org/officeDocument/2006/relationships/image" Target="/ppt/media/image27.png" Id="rId2" /><Relationship Type="http://schemas.openxmlformats.org/officeDocument/2006/relationships/image" Target="/ppt/media/image26.png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3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Id3" /><Relationship Type="http://schemas.openxmlformats.org/officeDocument/2006/relationships/slideLayout" Target="/ppt/slideLayouts/slideLayout4.xml" Id="rId2" /><Relationship Type="http://schemas.openxmlformats.org/officeDocument/2006/relationships/image" Target="/ppt/media/image5.png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tags" Target="/ppt/tags/tag6.xml" Id="rId9" /><Relationship Type="http://schemas.openxmlformats.org/officeDocument/2006/relationships/tags" Target="/ppt/tags/tag5.xml" Id="rId8" /><Relationship Type="http://schemas.openxmlformats.org/officeDocument/2006/relationships/image" Target="/ppt/media/image8.svg" Id="rId7" /><Relationship Type="http://schemas.openxmlformats.org/officeDocument/2006/relationships/image" Target="/ppt/media/image7.png" Id="rId6" /><Relationship Type="http://schemas.openxmlformats.org/officeDocument/2006/relationships/tags" Target="/ppt/tags/tag4.xml" Id="rId5" /><Relationship Type="http://schemas.openxmlformats.org/officeDocument/2006/relationships/tags" Target="/ppt/tags/tag3.xml" Id="rId4" /><Relationship Type="http://schemas.openxmlformats.org/officeDocument/2006/relationships/notesSlide" Target="/ppt/notesSlides/notesSlide4.xml" Id="rId35" /><Relationship Type="http://schemas.openxmlformats.org/officeDocument/2006/relationships/slideLayout" Target="/ppt/slideLayouts/slideLayout5.xml" Id="rId34" /><Relationship Type="http://schemas.openxmlformats.org/officeDocument/2006/relationships/tags" Target="/ppt/tags/tag24.xml" Id="rId33" /><Relationship Type="http://schemas.openxmlformats.org/officeDocument/2006/relationships/tags" Target="/ppt/tags/tag23.xml" Id="rId32" /><Relationship Type="http://schemas.openxmlformats.org/officeDocument/2006/relationships/image" Target="/ppt/media/image14.svg" Id="rId31" /><Relationship Type="http://schemas.openxmlformats.org/officeDocument/2006/relationships/image" Target="/ppt/media/image13.png" Id="rId30" /><Relationship Type="http://schemas.openxmlformats.org/officeDocument/2006/relationships/tags" Target="/ppt/tags/tag2.xml" Id="rId3" /><Relationship Type="http://schemas.openxmlformats.org/officeDocument/2006/relationships/tags" Target="/ppt/tags/tag22.xml" Id="rId29" /><Relationship Type="http://schemas.openxmlformats.org/officeDocument/2006/relationships/tags" Target="/ppt/tags/tag21.xml" Id="rId28" /><Relationship Type="http://schemas.openxmlformats.org/officeDocument/2006/relationships/tags" Target="/ppt/tags/tag20.xml" Id="rId27" /><Relationship Type="http://schemas.openxmlformats.org/officeDocument/2006/relationships/tags" Target="/ppt/tags/tag19.xml" Id="rId26" /><Relationship Type="http://schemas.openxmlformats.org/officeDocument/2006/relationships/tags" Target="/ppt/tags/tag18.xml" Id="rId25" /><Relationship Type="http://schemas.openxmlformats.org/officeDocument/2006/relationships/tags" Target="/ppt/tags/tag17.xml" Id="rId24" /><Relationship Type="http://schemas.openxmlformats.org/officeDocument/2006/relationships/image" Target="/ppt/media/image12.svg" Id="rId23" /><Relationship Type="http://schemas.openxmlformats.org/officeDocument/2006/relationships/image" Target="/ppt/media/image11.png" Id="rId22" /><Relationship Type="http://schemas.openxmlformats.org/officeDocument/2006/relationships/tags" Target="/ppt/tags/tag16.xml" Id="rId21" /><Relationship Type="http://schemas.openxmlformats.org/officeDocument/2006/relationships/tags" Target="/ppt/tags/tag15.xml" Id="rId20" /><Relationship Type="http://schemas.openxmlformats.org/officeDocument/2006/relationships/tags" Target="/ppt/tags/tag1.xml" Id="rId2" /><Relationship Type="http://schemas.openxmlformats.org/officeDocument/2006/relationships/tags" Target="/ppt/tags/tag14.xml" Id="rId19" /><Relationship Type="http://schemas.openxmlformats.org/officeDocument/2006/relationships/tags" Target="/ppt/tags/tag13.xml" Id="rId18" /><Relationship Type="http://schemas.openxmlformats.org/officeDocument/2006/relationships/tags" Target="/ppt/tags/tag12.xml" Id="rId17" /><Relationship Type="http://schemas.openxmlformats.org/officeDocument/2006/relationships/tags" Target="/ppt/tags/tag11.xml" Id="rId16" /><Relationship Type="http://schemas.openxmlformats.org/officeDocument/2006/relationships/image" Target="/ppt/media/image10.svg" Id="rId15" /><Relationship Type="http://schemas.openxmlformats.org/officeDocument/2006/relationships/image" Target="/ppt/media/image9.png" Id="rId14" /><Relationship Type="http://schemas.openxmlformats.org/officeDocument/2006/relationships/tags" Target="/ppt/tags/tag10.xml" Id="rId13" /><Relationship Type="http://schemas.openxmlformats.org/officeDocument/2006/relationships/tags" Target="/ppt/tags/tag9.xml" Id="rId12" /><Relationship Type="http://schemas.openxmlformats.org/officeDocument/2006/relationships/tags" Target="/ppt/tags/tag8.xml" Id="rId11" /><Relationship Type="http://schemas.openxmlformats.org/officeDocument/2006/relationships/tags" Target="/ppt/tags/tag7.xml" Id="rId10" /><Relationship Type="http://schemas.openxmlformats.org/officeDocument/2006/relationships/image" Target="/ppt/media/image6.png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Id6" /><Relationship Type="http://schemas.openxmlformats.org/officeDocument/2006/relationships/slideLayout" Target="/ppt/slideLayouts/slideLayout6.xml" Id="rId5" /><Relationship Type="http://schemas.openxmlformats.org/officeDocument/2006/relationships/image" Target="/ppt/media/image18.png" Id="rId4" /><Relationship Type="http://schemas.openxmlformats.org/officeDocument/2006/relationships/image" Target="/ppt/media/image17.png" Id="rId3" /><Relationship Type="http://schemas.openxmlformats.org/officeDocument/2006/relationships/image" Target="/ppt/media/image16.png" Id="rId2" /><Relationship Type="http://schemas.openxmlformats.org/officeDocument/2006/relationships/image" Target="/ppt/media/image15.png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Id3" /><Relationship Type="http://schemas.openxmlformats.org/officeDocument/2006/relationships/slideLayout" Target="/ppt/slideLayouts/slideLayout7.xml" Id="rId2" /><Relationship Type="http://schemas.openxmlformats.org/officeDocument/2006/relationships/image" Target="/ppt/media/image19.png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8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Id3" /><Relationship Type="http://schemas.openxmlformats.org/officeDocument/2006/relationships/slideLayout" Target="/ppt/slideLayouts/slideLayout9.xml" Id="rId2" /><Relationship Type="http://schemas.openxmlformats.org/officeDocument/2006/relationships/image" Target="/ppt/media/image20.png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9.xml" Id="rId7" /><Relationship Type="http://schemas.openxmlformats.org/officeDocument/2006/relationships/slideLayout" Target="/ppt/slideLayouts/slideLayout10.xml" Id="rId6" /><Relationship Type="http://schemas.openxmlformats.org/officeDocument/2006/relationships/image" Target="/ppt/media/image25.svg" Id="rId5" /><Relationship Type="http://schemas.openxmlformats.org/officeDocument/2006/relationships/image" Target="/ppt/media/image24.png" Id="rId4" /><Relationship Type="http://schemas.openxmlformats.org/officeDocument/2006/relationships/image" Target="/ppt/media/image23.svg" Id="rId3" /><Relationship Type="http://schemas.openxmlformats.org/officeDocument/2006/relationships/image" Target="/ppt/media/image22.png" Id="rId2" /><Relationship Type="http://schemas.openxmlformats.org/officeDocument/2006/relationships/image" Target="/ppt/media/image21.png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566154"/>
            <a:ext cx="7416403" cy="15425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Building a Transaction Billing System in C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478893"/>
            <a:ext cx="7416403" cy="11844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 deep dive into developing robust billing solutions using the C programming language for undergraduate engineering students.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840" y="339328"/>
            <a:ext cx="6350079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Conclusion: Empowering Future Engineers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31840" y="1020842"/>
            <a:ext cx="6732865" cy="3950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Developing a transaction billing system in C is an excellent exercise for understanding core programming concepts, data management, and system design.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31840" y="1526858"/>
            <a:ext cx="6732865" cy="5925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This project not only builds a practical application but also hones essential skills for future engineering challenges. We hope this presentation has provided valuable insights into the power and versatility of C in real-world applications.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31840" y="2242780"/>
            <a:ext cx="1851184" cy="2313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Thank You!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431840" y="2597468"/>
            <a:ext cx="6732865" cy="197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Questions &amp; Discussion</a:t>
            </a:r>
            <a:endParaRPr lang="en-US" sz="9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315" y="1048703"/>
            <a:ext cx="6732865" cy="6732865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315" y="7920395"/>
            <a:ext cx="6732865" cy="6732865"/>
          </a:xfrm>
          <a:prstGeom prst="rect">
            <a:avLst/>
          </a:prstGeom>
        </p:spPr>
      </p:pic>
      <p:sp>
        <p:nvSpPr>
          <p:cNvPr id="9" name="Rectangles 8"/>
          <p:cNvSpPr/>
          <p:nvPr/>
        </p:nvSpPr>
        <p:spPr>
          <a:xfrm>
            <a:off x="12802870" y="7781925"/>
            <a:ext cx="1750695" cy="4533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s 9"/>
          <p:cNvSpPr/>
          <p:nvPr/>
        </p:nvSpPr>
        <p:spPr>
          <a:xfrm>
            <a:off x="7164705" y="7810500"/>
            <a:ext cx="5638165" cy="419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42142"/>
            <a:ext cx="3085386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Introduction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863798" y="1821299"/>
            <a:ext cx="4136350" cy="740450"/>
          </a:xfrm>
          <a:prstGeom prst="roundRect">
            <a:avLst>
              <a:gd name="adj" fmla="val 480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746891" y="1960126"/>
            <a:ext cx="370165" cy="4627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110615" y="2808565"/>
            <a:ext cx="3642717" cy="9255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Foundation of Commerce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110615" y="3882152"/>
            <a:ext cx="3642717" cy="31584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Transaction billing systems are the backbone of modern commerce, meticulously tracking purchases, calculating costs, and generating invoices. They are essential for businesses of all sizes.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1821299"/>
            <a:ext cx="4136350" cy="740450"/>
          </a:xfrm>
          <a:prstGeom prst="roundRect">
            <a:avLst>
              <a:gd name="adj" fmla="val 480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30058" y="1960126"/>
            <a:ext cx="370165" cy="4627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5493782" y="2808565"/>
            <a:ext cx="3642717" cy="4627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Why C?</a:t>
            </a:r>
            <a:endParaRPr lang="en-US" sz="2900" dirty="0"/>
          </a:p>
        </p:txBody>
      </p:sp>
      <p:sp>
        <p:nvSpPr>
          <p:cNvPr id="10" name="Text 8"/>
          <p:cNvSpPr/>
          <p:nvPr/>
        </p:nvSpPr>
        <p:spPr>
          <a:xfrm>
            <a:off x="5493782" y="3419356"/>
            <a:ext cx="3642717" cy="31584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 offers unparalleled control over system resources, making it ideal for performance-critical applications like billing systems. Its efficiency is a key advantage in handling large volumes of transactions.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1821299"/>
            <a:ext cx="4136350" cy="740450"/>
          </a:xfrm>
          <a:prstGeom prst="roundRect">
            <a:avLst>
              <a:gd name="adj" fmla="val 480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513225" y="1960126"/>
            <a:ext cx="370165" cy="4627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9876949" y="2808565"/>
            <a:ext cx="3642717" cy="4627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Learning Objectives</a:t>
            </a:r>
            <a:endParaRPr lang="en-US" sz="2900" dirty="0"/>
          </a:p>
        </p:txBody>
      </p:sp>
      <p:sp>
        <p:nvSpPr>
          <p:cNvPr id="14" name="Text 12"/>
          <p:cNvSpPr/>
          <p:nvPr/>
        </p:nvSpPr>
        <p:spPr>
          <a:xfrm>
            <a:off x="9876949" y="3419356"/>
            <a:ext cx="3642717" cy="27636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This presentation will walk you through the essential components and development process of a C-based transaction billing system, from basic concepts to practical implementation.</a:t>
            </a:r>
            <a:endParaRPr lang="en-US" sz="1900" dirty="0"/>
          </a:p>
        </p:txBody>
      </p:sp>
      <p:sp>
        <p:nvSpPr>
          <p:cNvPr id="15" name="Rectangles 14"/>
          <p:cNvSpPr/>
          <p:nvPr/>
        </p:nvSpPr>
        <p:spPr>
          <a:xfrm>
            <a:off x="15207615" y="575310"/>
            <a:ext cx="342900" cy="7524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Rectangles 15"/>
          <p:cNvSpPr/>
          <p:nvPr/>
        </p:nvSpPr>
        <p:spPr>
          <a:xfrm>
            <a:off x="12649200" y="7723505"/>
            <a:ext cx="1876425" cy="3822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151" y="881301"/>
            <a:ext cx="12466439" cy="7359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Challenge: Manual Billing Inefficiencies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824151" y="2182297"/>
            <a:ext cx="7559397" cy="1130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Traditional, manual billing processes are prone to numerous errors, leading to significant financial losses and customer dissatisfaction. These inefficiencies include: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24151" y="3524369"/>
            <a:ext cx="7559397" cy="3767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Human error in calculations and data entry.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4151" y="3983474"/>
            <a:ext cx="7559397" cy="3767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Slow processing times, especially during peak periods.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24151" y="4442579"/>
            <a:ext cx="7559397" cy="3767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Lack of real-time inventory and sales tracking.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24151" y="4901684"/>
            <a:ext cx="7559397" cy="3767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Difficulty in generating comprehensive financial reports.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24151" y="5360789"/>
            <a:ext cx="7559397" cy="3767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Vulnerability to fraud and discrepancies.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24151" y="5949434"/>
            <a:ext cx="7559397" cy="7534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These problems highlight the critical need for an automated, reliable billing solution.</a:t>
            </a:r>
            <a:endParaRPr lang="en-US" sz="18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65763" y="2235279"/>
            <a:ext cx="4847987" cy="4847987"/>
          </a:xfrm>
          <a:prstGeom prst="rect">
            <a:avLst/>
          </a:prstGeom>
        </p:spPr>
      </p:pic>
      <p:sp>
        <p:nvSpPr>
          <p:cNvPr id="11" name="Rectangles 10"/>
          <p:cNvSpPr/>
          <p:nvPr/>
        </p:nvSpPr>
        <p:spPr>
          <a:xfrm>
            <a:off x="12848590" y="7752715"/>
            <a:ext cx="1750695" cy="3657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8253" y="669727"/>
            <a:ext cx="6991469" cy="4837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Our Vision: Automating Billing with C</a:t>
            </a:r>
            <a:endParaRPr lang="en-US" sz="3000" dirty="0"/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6028253" y="1617821"/>
            <a:ext cx="8060293" cy="1195268"/>
          </a:xfrm>
          <a:prstGeom prst="roundRect">
            <a:avLst>
              <a:gd name="adj" fmla="val 9180"/>
            </a:avLst>
          </a:prstGeom>
          <a:solidFill>
            <a:srgbClr val="09151A">
              <a:alpha val="95000"/>
            </a:srgbClr>
          </a:solidFill>
        </p:spPr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6028253" y="1594961"/>
            <a:ext cx="8060293" cy="91440"/>
          </a:xfrm>
          <a:prstGeom prst="roundRect">
            <a:avLst>
              <a:gd name="adj" fmla="val 71110"/>
            </a:avLst>
          </a:prstGeom>
          <a:solidFill>
            <a:srgbClr val="609DFF"/>
          </a:solidFill>
        </p:spPr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9826228" y="1385649"/>
            <a:ext cx="464344" cy="464344"/>
          </a:xfrm>
          <a:prstGeom prst="roundRect">
            <a:avLst>
              <a:gd name="adj" fmla="val 196923"/>
            </a:avLst>
          </a:prstGeom>
          <a:solidFill>
            <a:srgbClr val="609DFF"/>
          </a:solidFill>
        </p:spPr>
      </p:sp>
      <p:pic>
        <p:nvPicPr>
          <p:cNvPr id="7" name="Image 1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5531" y="1524953"/>
            <a:ext cx="185738" cy="185738"/>
          </a:xfrm>
          <a:prstGeom prst="rect">
            <a:avLst/>
          </a:prstGeom>
        </p:spPr>
      </p:pic>
      <p:sp>
        <p:nvSpPr>
          <p:cNvPr id="8" name="Text 4"/>
          <p:cNvSpPr/>
          <p:nvPr>
            <p:custDataLst>
              <p:tags r:id="rId8"/>
            </p:custDataLst>
          </p:nvPr>
        </p:nvSpPr>
        <p:spPr>
          <a:xfrm>
            <a:off x="6205895" y="2004774"/>
            <a:ext cx="2344103" cy="2901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Accuracy &amp; Precision</a:t>
            </a:r>
            <a:endParaRPr lang="en-US" sz="1800" dirty="0"/>
          </a:p>
        </p:txBody>
      </p:sp>
      <p:sp>
        <p:nvSpPr>
          <p:cNvPr id="9" name="Text 5"/>
          <p:cNvSpPr/>
          <p:nvPr>
            <p:custDataLst>
              <p:tags r:id="rId9"/>
            </p:custDataLst>
          </p:nvPr>
        </p:nvSpPr>
        <p:spPr>
          <a:xfrm>
            <a:off x="6205895" y="2387798"/>
            <a:ext cx="7705011" cy="2476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Eliminate human error in calculations, ensuring every transaction is processed with utmost accuracy.</a:t>
            </a:r>
            <a:endParaRPr lang="en-US" sz="1200" dirty="0"/>
          </a:p>
        </p:txBody>
      </p:sp>
      <p:sp>
        <p:nvSpPr>
          <p:cNvPr id="10" name="Shape 6"/>
          <p:cNvSpPr/>
          <p:nvPr>
            <p:custDataLst>
              <p:tags r:id="rId10"/>
            </p:custDataLst>
          </p:nvPr>
        </p:nvSpPr>
        <p:spPr>
          <a:xfrm>
            <a:off x="6028253" y="3200043"/>
            <a:ext cx="8060293" cy="1195268"/>
          </a:xfrm>
          <a:prstGeom prst="roundRect">
            <a:avLst>
              <a:gd name="adj" fmla="val 9180"/>
            </a:avLst>
          </a:prstGeom>
          <a:solidFill>
            <a:srgbClr val="09151A">
              <a:alpha val="95000"/>
            </a:srgbClr>
          </a:solidFill>
        </p:spPr>
      </p:sp>
      <p:sp>
        <p:nvSpPr>
          <p:cNvPr id="11" name="Shape 7"/>
          <p:cNvSpPr/>
          <p:nvPr>
            <p:custDataLst>
              <p:tags r:id="rId11"/>
            </p:custDataLst>
          </p:nvPr>
        </p:nvSpPr>
        <p:spPr>
          <a:xfrm>
            <a:off x="6028253" y="3177183"/>
            <a:ext cx="8060293" cy="91440"/>
          </a:xfrm>
          <a:prstGeom prst="roundRect">
            <a:avLst>
              <a:gd name="adj" fmla="val 71110"/>
            </a:avLst>
          </a:prstGeom>
          <a:solidFill>
            <a:srgbClr val="609DFF"/>
          </a:solidFill>
        </p:spPr>
      </p:sp>
      <p:sp>
        <p:nvSpPr>
          <p:cNvPr id="12" name="Shape 8"/>
          <p:cNvSpPr/>
          <p:nvPr>
            <p:custDataLst>
              <p:tags r:id="rId12"/>
            </p:custDataLst>
          </p:nvPr>
        </p:nvSpPr>
        <p:spPr>
          <a:xfrm>
            <a:off x="9826228" y="2967871"/>
            <a:ext cx="464344" cy="464344"/>
          </a:xfrm>
          <a:prstGeom prst="roundRect">
            <a:avLst>
              <a:gd name="adj" fmla="val 196923"/>
            </a:avLst>
          </a:prstGeom>
          <a:solidFill>
            <a:srgbClr val="609DFF"/>
          </a:solidFill>
        </p:spPr>
      </p:sp>
      <p:pic>
        <p:nvPicPr>
          <p:cNvPr id="13" name="Image 2" descr="preencoded.png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965531" y="3107174"/>
            <a:ext cx="185738" cy="185738"/>
          </a:xfrm>
          <a:prstGeom prst="rect">
            <a:avLst/>
          </a:prstGeom>
        </p:spPr>
      </p:pic>
      <p:sp>
        <p:nvSpPr>
          <p:cNvPr id="14" name="Text 9"/>
          <p:cNvSpPr/>
          <p:nvPr>
            <p:custDataLst>
              <p:tags r:id="rId16"/>
            </p:custDataLst>
          </p:nvPr>
        </p:nvSpPr>
        <p:spPr>
          <a:xfrm>
            <a:off x="6205895" y="3586996"/>
            <a:ext cx="2322195" cy="2901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Speed &amp; Efficiency</a:t>
            </a:r>
            <a:endParaRPr lang="en-US" sz="1800" dirty="0"/>
          </a:p>
        </p:txBody>
      </p:sp>
      <p:sp>
        <p:nvSpPr>
          <p:cNvPr id="15" name="Text 10"/>
          <p:cNvSpPr/>
          <p:nvPr>
            <p:custDataLst>
              <p:tags r:id="rId17"/>
            </p:custDataLst>
          </p:nvPr>
        </p:nvSpPr>
        <p:spPr>
          <a:xfrm>
            <a:off x="6205895" y="3970020"/>
            <a:ext cx="7705011" cy="2476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Streamline the billing process, dramatically reducing transaction times and improving operational flow.</a:t>
            </a:r>
            <a:endParaRPr lang="en-US" sz="1200" dirty="0"/>
          </a:p>
        </p:txBody>
      </p:sp>
      <p:sp>
        <p:nvSpPr>
          <p:cNvPr id="16" name="Shape 11"/>
          <p:cNvSpPr/>
          <p:nvPr>
            <p:custDataLst>
              <p:tags r:id="rId18"/>
            </p:custDataLst>
          </p:nvPr>
        </p:nvSpPr>
        <p:spPr>
          <a:xfrm>
            <a:off x="6028253" y="4782264"/>
            <a:ext cx="8060293" cy="1195268"/>
          </a:xfrm>
          <a:prstGeom prst="roundRect">
            <a:avLst>
              <a:gd name="adj" fmla="val 9180"/>
            </a:avLst>
          </a:prstGeom>
          <a:solidFill>
            <a:srgbClr val="09151A">
              <a:alpha val="95000"/>
            </a:srgbClr>
          </a:solidFill>
        </p:spPr>
      </p:sp>
      <p:sp>
        <p:nvSpPr>
          <p:cNvPr id="17" name="Shape 12"/>
          <p:cNvSpPr/>
          <p:nvPr>
            <p:custDataLst>
              <p:tags r:id="rId19"/>
            </p:custDataLst>
          </p:nvPr>
        </p:nvSpPr>
        <p:spPr>
          <a:xfrm>
            <a:off x="6028253" y="4759404"/>
            <a:ext cx="8060293" cy="91440"/>
          </a:xfrm>
          <a:prstGeom prst="roundRect">
            <a:avLst>
              <a:gd name="adj" fmla="val 71110"/>
            </a:avLst>
          </a:prstGeom>
          <a:solidFill>
            <a:srgbClr val="609DFF"/>
          </a:solidFill>
        </p:spPr>
      </p:sp>
      <p:sp>
        <p:nvSpPr>
          <p:cNvPr id="18" name="Shape 13"/>
          <p:cNvSpPr/>
          <p:nvPr>
            <p:custDataLst>
              <p:tags r:id="rId20"/>
            </p:custDataLst>
          </p:nvPr>
        </p:nvSpPr>
        <p:spPr>
          <a:xfrm>
            <a:off x="9826228" y="4550093"/>
            <a:ext cx="464344" cy="464344"/>
          </a:xfrm>
          <a:prstGeom prst="roundRect">
            <a:avLst>
              <a:gd name="adj" fmla="val 196923"/>
            </a:avLst>
          </a:prstGeom>
          <a:solidFill>
            <a:srgbClr val="609DFF"/>
          </a:solidFill>
        </p:spPr>
      </p:sp>
      <p:pic>
        <p:nvPicPr>
          <p:cNvPr id="19" name="Image 3" descr="preencoded.png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9965531" y="4689396"/>
            <a:ext cx="185738" cy="185738"/>
          </a:xfrm>
          <a:prstGeom prst="rect">
            <a:avLst/>
          </a:prstGeom>
        </p:spPr>
      </p:pic>
      <p:sp>
        <p:nvSpPr>
          <p:cNvPr id="20" name="Text 14"/>
          <p:cNvSpPr/>
          <p:nvPr>
            <p:custDataLst>
              <p:tags r:id="rId24"/>
            </p:custDataLst>
          </p:nvPr>
        </p:nvSpPr>
        <p:spPr>
          <a:xfrm>
            <a:off x="6205895" y="5169218"/>
            <a:ext cx="2892028" cy="2901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Robust Data Management</a:t>
            </a:r>
            <a:endParaRPr lang="en-US" sz="1800" dirty="0"/>
          </a:p>
        </p:txBody>
      </p:sp>
      <p:sp>
        <p:nvSpPr>
          <p:cNvPr id="21" name="Text 15"/>
          <p:cNvSpPr/>
          <p:nvPr>
            <p:custDataLst>
              <p:tags r:id="rId25"/>
            </p:custDataLst>
          </p:nvPr>
        </p:nvSpPr>
        <p:spPr>
          <a:xfrm>
            <a:off x="6205895" y="5552242"/>
            <a:ext cx="7705011" cy="2476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Implement reliable storage and retrieval of transaction data for reporting and analysis.</a:t>
            </a:r>
            <a:endParaRPr lang="en-US" sz="1200" dirty="0"/>
          </a:p>
        </p:txBody>
      </p:sp>
      <p:sp>
        <p:nvSpPr>
          <p:cNvPr id="22" name="Shape 16"/>
          <p:cNvSpPr/>
          <p:nvPr>
            <p:custDataLst>
              <p:tags r:id="rId26"/>
            </p:custDataLst>
          </p:nvPr>
        </p:nvSpPr>
        <p:spPr>
          <a:xfrm>
            <a:off x="6028253" y="6364486"/>
            <a:ext cx="8060293" cy="1195268"/>
          </a:xfrm>
          <a:prstGeom prst="roundRect">
            <a:avLst>
              <a:gd name="adj" fmla="val 9180"/>
            </a:avLst>
          </a:prstGeom>
          <a:solidFill>
            <a:srgbClr val="09151A">
              <a:alpha val="95000"/>
            </a:srgbClr>
          </a:solidFill>
        </p:spPr>
      </p:sp>
      <p:sp>
        <p:nvSpPr>
          <p:cNvPr id="23" name="Shape 17"/>
          <p:cNvSpPr/>
          <p:nvPr>
            <p:custDataLst>
              <p:tags r:id="rId27"/>
            </p:custDataLst>
          </p:nvPr>
        </p:nvSpPr>
        <p:spPr>
          <a:xfrm>
            <a:off x="6028253" y="6341626"/>
            <a:ext cx="8060293" cy="91440"/>
          </a:xfrm>
          <a:prstGeom prst="roundRect">
            <a:avLst>
              <a:gd name="adj" fmla="val 71110"/>
            </a:avLst>
          </a:prstGeom>
          <a:solidFill>
            <a:srgbClr val="609DFF"/>
          </a:solidFill>
        </p:spPr>
      </p:sp>
      <p:sp>
        <p:nvSpPr>
          <p:cNvPr id="24" name="Shape 18"/>
          <p:cNvSpPr/>
          <p:nvPr>
            <p:custDataLst>
              <p:tags r:id="rId28"/>
            </p:custDataLst>
          </p:nvPr>
        </p:nvSpPr>
        <p:spPr>
          <a:xfrm>
            <a:off x="9826228" y="6132314"/>
            <a:ext cx="464344" cy="464344"/>
          </a:xfrm>
          <a:prstGeom prst="roundRect">
            <a:avLst>
              <a:gd name="adj" fmla="val 196923"/>
            </a:avLst>
          </a:prstGeom>
          <a:solidFill>
            <a:srgbClr val="609DFF"/>
          </a:solidFill>
        </p:spPr>
      </p:sp>
      <p:pic>
        <p:nvPicPr>
          <p:cNvPr id="25" name="Image 4" descr="preencoded.png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9965531" y="6271617"/>
            <a:ext cx="185738" cy="185738"/>
          </a:xfrm>
          <a:prstGeom prst="rect">
            <a:avLst/>
          </a:prstGeom>
        </p:spPr>
      </p:pic>
      <p:sp>
        <p:nvSpPr>
          <p:cNvPr id="26" name="Text 19"/>
          <p:cNvSpPr/>
          <p:nvPr>
            <p:custDataLst>
              <p:tags r:id="rId32"/>
            </p:custDataLst>
          </p:nvPr>
        </p:nvSpPr>
        <p:spPr>
          <a:xfrm>
            <a:off x="6205895" y="6751439"/>
            <a:ext cx="2585442" cy="2901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User-Friendly Interface</a:t>
            </a:r>
            <a:endParaRPr lang="en-US" sz="1800" dirty="0"/>
          </a:p>
        </p:txBody>
      </p:sp>
      <p:sp>
        <p:nvSpPr>
          <p:cNvPr id="27" name="Text 20"/>
          <p:cNvSpPr/>
          <p:nvPr>
            <p:custDataLst>
              <p:tags r:id="rId33"/>
            </p:custDataLst>
          </p:nvPr>
        </p:nvSpPr>
        <p:spPr>
          <a:xfrm>
            <a:off x="6205895" y="7134463"/>
            <a:ext cx="7705011" cy="2476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Design an intuitive system that is easy for operators to use, even with minimal training.</a:t>
            </a:r>
            <a:endParaRPr lang="en-US" sz="1200" dirty="0"/>
          </a:p>
        </p:txBody>
      </p:sp>
      <p:sp>
        <p:nvSpPr>
          <p:cNvPr id="28" name="Rectangles 27"/>
          <p:cNvSpPr/>
          <p:nvPr/>
        </p:nvSpPr>
        <p:spPr>
          <a:xfrm>
            <a:off x="12877165" y="7760335"/>
            <a:ext cx="1753235" cy="4616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9757"/>
            <a:ext cx="8316635" cy="7712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Core Features of Our System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2174677"/>
            <a:ext cx="2994303" cy="18505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4272082"/>
            <a:ext cx="2994303" cy="9255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Product Management</a:t>
            </a:r>
            <a:endParaRPr lang="en-US" sz="2900" dirty="0"/>
          </a:p>
        </p:txBody>
      </p:sp>
      <p:sp>
        <p:nvSpPr>
          <p:cNvPr id="5" name="Text 2"/>
          <p:cNvSpPr/>
          <p:nvPr/>
        </p:nvSpPr>
        <p:spPr>
          <a:xfrm>
            <a:off x="863798" y="5345668"/>
            <a:ext cx="2994303" cy="19740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Add, update, and remove products with details like name, price, and stock levels. Ensures inventory accuracy.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592" y="2174677"/>
            <a:ext cx="2994303" cy="18505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66592" y="4272082"/>
            <a:ext cx="2994303" cy="9255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Transaction Processing</a:t>
            </a:r>
            <a:endParaRPr lang="en-US" sz="2900" dirty="0"/>
          </a:p>
        </p:txBody>
      </p:sp>
      <p:sp>
        <p:nvSpPr>
          <p:cNvPr id="8" name="Text 4"/>
          <p:cNvSpPr/>
          <p:nvPr/>
        </p:nvSpPr>
        <p:spPr>
          <a:xfrm>
            <a:off x="4166592" y="5345668"/>
            <a:ext cx="2994303" cy="19740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Handle sales, calculate totals, apply discounts, and manage payments. Real-time updates for every sale.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9386" y="2174677"/>
            <a:ext cx="2994303" cy="18505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9386" y="4272082"/>
            <a:ext cx="2994303" cy="9255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Invoice Generation</a:t>
            </a:r>
            <a:endParaRPr lang="en-US" sz="2900" dirty="0"/>
          </a:p>
        </p:txBody>
      </p:sp>
      <p:sp>
        <p:nvSpPr>
          <p:cNvPr id="11" name="Text 6"/>
          <p:cNvSpPr/>
          <p:nvPr/>
        </p:nvSpPr>
        <p:spPr>
          <a:xfrm>
            <a:off x="7469386" y="5345668"/>
            <a:ext cx="2994303" cy="19740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Automatically generate detailed, printable invoices for each transaction. Customizable formats.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180" y="2174677"/>
            <a:ext cx="2994422" cy="185058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72180" y="4272082"/>
            <a:ext cx="2994422" cy="9255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Reporting &amp; Analytics</a:t>
            </a:r>
            <a:endParaRPr lang="en-US" sz="2900" dirty="0"/>
          </a:p>
        </p:txBody>
      </p:sp>
      <p:sp>
        <p:nvSpPr>
          <p:cNvPr id="14" name="Text 8"/>
          <p:cNvSpPr/>
          <p:nvPr/>
        </p:nvSpPr>
        <p:spPr>
          <a:xfrm>
            <a:off x="10772180" y="5345668"/>
            <a:ext cx="2994422" cy="19740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Generate daily, weekly, or monthly sales reports. Gain insights into popular products and revenue trends.</a:t>
            </a:r>
            <a:endParaRPr lang="en-US" sz="1900" dirty="0"/>
          </a:p>
        </p:txBody>
      </p:sp>
      <p:sp>
        <p:nvSpPr>
          <p:cNvPr id="15" name="Rounded Rectangle 14"/>
          <p:cNvSpPr/>
          <p:nvPr/>
        </p:nvSpPr>
        <p:spPr>
          <a:xfrm>
            <a:off x="12833350" y="7813675"/>
            <a:ext cx="1689735" cy="34988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139" y="576858"/>
            <a:ext cx="7357943" cy="6555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Billing System Workflow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313" y="1651873"/>
            <a:ext cx="13053655" cy="56290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66688" y="6213434"/>
            <a:ext cx="2961434" cy="370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Invoice &amp; Pay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666688" y="4910403"/>
            <a:ext cx="2961434" cy="370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Calculate Total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666688" y="3620534"/>
            <a:ext cx="2961434" cy="370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Enter Data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666688" y="2317502"/>
            <a:ext cx="2961434" cy="370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Select Items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34139" y="7516892"/>
            <a:ext cx="13162121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This diagram illustrates the streamlined journey of a transaction from customer selection to final record-keeping, ensuring every step is efficiently managed.</a:t>
            </a:r>
            <a:endParaRPr lang="en-US" sz="1650" dirty="0"/>
          </a:p>
        </p:txBody>
      </p:sp>
      <p:sp>
        <p:nvSpPr>
          <p:cNvPr id="9" name="Rectangles 8"/>
          <p:cNvSpPr/>
          <p:nvPr/>
        </p:nvSpPr>
        <p:spPr>
          <a:xfrm>
            <a:off x="12849860" y="7825105"/>
            <a:ext cx="1780540" cy="40449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558" y="512088"/>
            <a:ext cx="8620958" cy="5807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 Code: The Engine Behind the System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0558" y="1557576"/>
            <a:ext cx="2508171" cy="2905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Key Code Components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50558" y="2033945"/>
            <a:ext cx="6437948" cy="297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45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Data Structures:</a:t>
            </a:r>
            <a:r>
              <a:rPr lang="en-US" sz="1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Structs for products and transactions.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0558" y="2396252"/>
            <a:ext cx="6437948" cy="297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45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File Handling:</a:t>
            </a:r>
            <a:r>
              <a:rPr lang="en-US" sz="1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Persistent storage of data.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0558" y="2758559"/>
            <a:ext cx="6437948" cy="594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45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Functions:</a:t>
            </a:r>
            <a:r>
              <a:rPr lang="en-US" sz="1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Modular design for managing products, processing sales, and generating reports.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0558" y="3418165"/>
            <a:ext cx="6437948" cy="297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450" b="1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Input/Output:</a:t>
            </a:r>
            <a:r>
              <a:rPr lang="en-US" sz="1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User interaction via console.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50558" y="3882747"/>
            <a:ext cx="6437948" cy="594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system leverages C's strengths for memory management and procedural programming, resulting in a lean and fast application.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549515" y="1580793"/>
            <a:ext cx="6437948" cy="5927527"/>
          </a:xfrm>
          <a:prstGeom prst="roundRect">
            <a:avLst>
              <a:gd name="adj" fmla="val 1317"/>
            </a:avLst>
          </a:prstGeom>
          <a:solidFill>
            <a:srgbClr val="162227"/>
          </a:solidFill>
        </p:spPr>
      </p:sp>
      <p:sp>
        <p:nvSpPr>
          <p:cNvPr id="10" name="Shape 8"/>
          <p:cNvSpPr/>
          <p:nvPr/>
        </p:nvSpPr>
        <p:spPr>
          <a:xfrm>
            <a:off x="7540228" y="1580793"/>
            <a:ext cx="6456521" cy="5927527"/>
          </a:xfrm>
          <a:prstGeom prst="roundRect">
            <a:avLst>
              <a:gd name="adj" fmla="val 470"/>
            </a:avLst>
          </a:prstGeom>
          <a:solidFill>
            <a:srgbClr val="162227"/>
          </a:solidFill>
        </p:spPr>
      </p:sp>
      <p:sp>
        <p:nvSpPr>
          <p:cNvPr id="11" name="Text 9"/>
          <p:cNvSpPr/>
          <p:nvPr/>
        </p:nvSpPr>
        <p:spPr>
          <a:xfrm>
            <a:off x="7726085" y="1720215"/>
            <a:ext cx="6084808" cy="56486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#include &lt;stdio.h&gt;
#include &lt;stdlib.h&gt;
#include &lt;string.h&gt;
struct Product {
 int id;
 char name[50];
 float price;
 int stock;
};
void add_product(struct Product p[], int *count) {
 // ... code to add product
}
void process_sale(struct Product p[], int count) {
 // ... code to process sale
}
</a:t>
            </a:r>
            <a:endParaRPr lang="en-US" sz="1450" dirty="0"/>
          </a:p>
        </p:txBody>
      </p:sp>
      <p:sp>
        <p:nvSpPr>
          <p:cNvPr id="12" name="Rectangles 11"/>
          <p:cNvSpPr/>
          <p:nvPr/>
        </p:nvSpPr>
        <p:spPr>
          <a:xfrm>
            <a:off x="12711430" y="7737475"/>
            <a:ext cx="1872615" cy="5022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620" y="456962"/>
            <a:ext cx="5301972" cy="5193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Live Demo: Sample Output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1620" y="1391602"/>
            <a:ext cx="2077283" cy="2596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Main Menu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81620" y="1838206"/>
            <a:ext cx="6530935" cy="2376011"/>
          </a:xfrm>
          <a:prstGeom prst="roundRect">
            <a:avLst>
              <a:gd name="adj" fmla="val 2938"/>
            </a:avLst>
          </a:prstGeom>
          <a:solidFill>
            <a:srgbClr val="162227"/>
          </a:solidFill>
        </p:spPr>
      </p:sp>
      <p:sp>
        <p:nvSpPr>
          <p:cNvPr id="5" name="Shape 3"/>
          <p:cNvSpPr/>
          <p:nvPr/>
        </p:nvSpPr>
        <p:spPr>
          <a:xfrm>
            <a:off x="573405" y="1838206"/>
            <a:ext cx="6547366" cy="2376011"/>
          </a:xfrm>
          <a:prstGeom prst="roundRect">
            <a:avLst>
              <a:gd name="adj" fmla="val 1049"/>
            </a:avLst>
          </a:prstGeom>
          <a:solidFill>
            <a:srgbClr val="162227"/>
          </a:solidFill>
        </p:spPr>
      </p:sp>
      <p:sp>
        <p:nvSpPr>
          <p:cNvPr id="6" name="Text 4"/>
          <p:cNvSpPr/>
          <p:nvPr/>
        </p:nvSpPr>
        <p:spPr>
          <a:xfrm>
            <a:off x="739497" y="1962745"/>
            <a:ext cx="6215182" cy="21269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--- BILLING SYSTEM ---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1. Add Product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2. Process Sale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3. View Products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4. Generate Report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5. Exit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Enter your choice: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    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1620" y="4401145"/>
            <a:ext cx="2077283" cy="2596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Generated Invoice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1620" y="4847749"/>
            <a:ext cx="6530935" cy="2110145"/>
          </a:xfrm>
          <a:prstGeom prst="roundRect">
            <a:avLst>
              <a:gd name="adj" fmla="val 3308"/>
            </a:avLst>
          </a:prstGeom>
          <a:solidFill>
            <a:srgbClr val="162227"/>
          </a:solidFill>
        </p:spPr>
      </p:sp>
      <p:sp>
        <p:nvSpPr>
          <p:cNvPr id="9" name="Shape 7"/>
          <p:cNvSpPr/>
          <p:nvPr/>
        </p:nvSpPr>
        <p:spPr>
          <a:xfrm>
            <a:off x="573405" y="4847749"/>
            <a:ext cx="6547366" cy="2110145"/>
          </a:xfrm>
          <a:prstGeom prst="roundRect">
            <a:avLst>
              <a:gd name="adj" fmla="val 1181"/>
            </a:avLst>
          </a:prstGeom>
          <a:solidFill>
            <a:srgbClr val="162227"/>
          </a:solidFill>
        </p:spPr>
      </p:sp>
      <p:sp>
        <p:nvSpPr>
          <p:cNvPr id="10" name="Text 8"/>
          <p:cNvSpPr/>
          <p:nvPr/>
        </p:nvSpPr>
        <p:spPr>
          <a:xfrm>
            <a:off x="739497" y="4972288"/>
            <a:ext cx="6215182" cy="18610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Invoice #001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Date: 2023-10-27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--------------------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Item: Laptop x1 @ 1200.00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Item: Mouse x2 @ 25.00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Total: 1250.00</a:t>
            </a:r>
            <a:endParaRPr lang="en-US" sz="1300" dirty="0"/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highlight>
                  <a:srgbClr val="16222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      </a:t>
            </a:r>
            <a:endParaRPr lang="en-US" sz="13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5464" y="1412438"/>
            <a:ext cx="6530935" cy="6530935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25464" y="8130302"/>
            <a:ext cx="6530935" cy="5317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Our system provides clear, concise output for both user interaction and printed invoices, ensuring ease of use and professional documentation.</a:t>
            </a:r>
            <a:endParaRPr lang="en-US" sz="1300" dirty="0"/>
          </a:p>
        </p:txBody>
      </p:sp>
      <p:sp>
        <p:nvSpPr>
          <p:cNvPr id="13" name="Rectangles 12"/>
          <p:cNvSpPr/>
          <p:nvPr/>
        </p:nvSpPr>
        <p:spPr>
          <a:xfrm>
            <a:off x="12326620" y="7777480"/>
            <a:ext cx="2303780" cy="4521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86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832" y="3303389"/>
            <a:ext cx="5377458" cy="6722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Key Advantages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2832" y="4298156"/>
            <a:ext cx="13124736" cy="3316605"/>
          </a:xfrm>
          <a:prstGeom prst="roundRect">
            <a:avLst>
              <a:gd name="adj" fmla="val 272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0452" y="4305776"/>
            <a:ext cx="6554748" cy="1650683"/>
          </a:xfrm>
          <a:prstGeom prst="roundRect">
            <a:avLst>
              <a:gd name="adj" fmla="val 5473"/>
            </a:avLst>
          </a:prstGeom>
          <a:solidFill>
            <a:srgbClr val="003180"/>
          </a:solidFill>
        </p:spPr>
      </p:sp>
      <p:sp>
        <p:nvSpPr>
          <p:cNvPr id="6" name="Text 3"/>
          <p:cNvSpPr/>
          <p:nvPr/>
        </p:nvSpPr>
        <p:spPr>
          <a:xfrm>
            <a:off x="975479" y="4520803"/>
            <a:ext cx="3226475" cy="4032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High Performance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975479" y="5053013"/>
            <a:ext cx="5802035" cy="688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C's efficiency ensures rapid transaction processing and quick report generation, even with large datasets.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315200" y="4305776"/>
            <a:ext cx="6554748" cy="1650683"/>
          </a:xfrm>
          <a:prstGeom prst="rect">
            <a:avLst/>
          </a:prstGeom>
          <a:solidFill>
            <a:srgbClr val="003180"/>
          </a:solidFill>
        </p:spPr>
      </p:sp>
      <p:sp>
        <p:nvSpPr>
          <p:cNvPr id="9" name="Shape 6"/>
          <p:cNvSpPr/>
          <p:nvPr/>
        </p:nvSpPr>
        <p:spPr>
          <a:xfrm>
            <a:off x="7315200" y="4305776"/>
            <a:ext cx="30480" cy="1650683"/>
          </a:xfrm>
          <a:prstGeom prst="roundRect">
            <a:avLst>
              <a:gd name="adj" fmla="val 296400"/>
            </a:avLst>
          </a:prstGeom>
          <a:solidFill>
            <a:srgbClr val="194A99"/>
          </a:solidFill>
        </p:spPr>
      </p:sp>
      <p:sp>
        <p:nvSpPr>
          <p:cNvPr id="10" name="Text 7"/>
          <p:cNvSpPr/>
          <p:nvPr/>
        </p:nvSpPr>
        <p:spPr>
          <a:xfrm>
            <a:off x="7852886" y="4520803"/>
            <a:ext cx="3226475" cy="4032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Cost-Effective</a:t>
            </a:r>
            <a:endParaRPr lang="en-US" sz="2500" dirty="0"/>
          </a:p>
        </p:txBody>
      </p:sp>
      <p:sp>
        <p:nvSpPr>
          <p:cNvPr id="11" name="Text 8"/>
          <p:cNvSpPr/>
          <p:nvPr/>
        </p:nvSpPr>
        <p:spPr>
          <a:xfrm>
            <a:off x="7852886" y="5053013"/>
            <a:ext cx="5802035" cy="688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Reduces operational costs by minimizing errors and manual labor, optimizing resource allocation.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046357" y="4862274"/>
            <a:ext cx="537686" cy="537686"/>
          </a:xfrm>
          <a:prstGeom prst="roundRect">
            <a:avLst>
              <a:gd name="adj" fmla="val 1680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0778" y="4996696"/>
            <a:ext cx="268843" cy="268843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760452" y="5956459"/>
            <a:ext cx="6554748" cy="1650683"/>
          </a:xfrm>
          <a:prstGeom prst="rect">
            <a:avLst/>
          </a:prstGeom>
          <a:solidFill>
            <a:srgbClr val="003180"/>
          </a:solidFill>
        </p:spPr>
      </p:sp>
      <p:sp>
        <p:nvSpPr>
          <p:cNvPr id="15" name="Shape 11"/>
          <p:cNvSpPr/>
          <p:nvPr/>
        </p:nvSpPr>
        <p:spPr>
          <a:xfrm>
            <a:off x="760452" y="5956459"/>
            <a:ext cx="6554748" cy="30480"/>
          </a:xfrm>
          <a:prstGeom prst="roundRect">
            <a:avLst>
              <a:gd name="adj" fmla="val 296400"/>
            </a:avLst>
          </a:prstGeom>
          <a:solidFill>
            <a:srgbClr val="194A99"/>
          </a:solidFill>
        </p:spPr>
      </p:sp>
      <p:sp>
        <p:nvSpPr>
          <p:cNvPr id="16" name="Text 12"/>
          <p:cNvSpPr/>
          <p:nvPr/>
        </p:nvSpPr>
        <p:spPr>
          <a:xfrm>
            <a:off x="975479" y="6171486"/>
            <a:ext cx="3226475" cy="4032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Enhanced Security</a:t>
            </a:r>
            <a:endParaRPr lang="en-US" sz="2500" dirty="0"/>
          </a:p>
        </p:txBody>
      </p:sp>
      <p:sp>
        <p:nvSpPr>
          <p:cNvPr id="17" name="Text 13"/>
          <p:cNvSpPr/>
          <p:nvPr/>
        </p:nvSpPr>
        <p:spPr>
          <a:xfrm>
            <a:off x="975479" y="6703695"/>
            <a:ext cx="5802035" cy="688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Direct memory management and compiled nature offer robust security against common vulnerabilities.</a:t>
            </a:r>
            <a:endParaRPr lang="en-US" sz="1650" dirty="0"/>
          </a:p>
        </p:txBody>
      </p:sp>
      <p:sp>
        <p:nvSpPr>
          <p:cNvPr id="18" name="Shape 14"/>
          <p:cNvSpPr/>
          <p:nvPr/>
        </p:nvSpPr>
        <p:spPr>
          <a:xfrm>
            <a:off x="7315200" y="5956459"/>
            <a:ext cx="6554748" cy="1650683"/>
          </a:xfrm>
          <a:prstGeom prst="rect">
            <a:avLst/>
          </a:prstGeom>
          <a:solidFill>
            <a:srgbClr val="003180"/>
          </a:solidFill>
        </p:spPr>
      </p:sp>
      <p:sp>
        <p:nvSpPr>
          <p:cNvPr id="19" name="Shape 15"/>
          <p:cNvSpPr/>
          <p:nvPr/>
        </p:nvSpPr>
        <p:spPr>
          <a:xfrm>
            <a:off x="7315200" y="5956459"/>
            <a:ext cx="30480" cy="1650683"/>
          </a:xfrm>
          <a:prstGeom prst="roundRect">
            <a:avLst>
              <a:gd name="adj" fmla="val 296400"/>
            </a:avLst>
          </a:prstGeom>
          <a:solidFill>
            <a:srgbClr val="194A99"/>
          </a:solidFill>
        </p:spPr>
      </p:sp>
      <p:sp>
        <p:nvSpPr>
          <p:cNvPr id="20" name="Shape 16"/>
          <p:cNvSpPr/>
          <p:nvPr/>
        </p:nvSpPr>
        <p:spPr>
          <a:xfrm>
            <a:off x="7315200" y="5956459"/>
            <a:ext cx="6554748" cy="30480"/>
          </a:xfrm>
          <a:prstGeom prst="roundRect">
            <a:avLst>
              <a:gd name="adj" fmla="val 296400"/>
            </a:avLst>
          </a:prstGeom>
          <a:solidFill>
            <a:srgbClr val="194A99"/>
          </a:solidFill>
        </p:spPr>
      </p:sp>
      <p:sp>
        <p:nvSpPr>
          <p:cNvPr id="21" name="Text 17"/>
          <p:cNvSpPr/>
          <p:nvPr/>
        </p:nvSpPr>
        <p:spPr>
          <a:xfrm>
            <a:off x="7852886" y="6171486"/>
            <a:ext cx="3226475" cy="4032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Customizable</a:t>
            </a:r>
            <a:endParaRPr lang="en-US" sz="2500" dirty="0"/>
          </a:p>
        </p:txBody>
      </p:sp>
      <p:sp>
        <p:nvSpPr>
          <p:cNvPr id="22" name="Text 18"/>
          <p:cNvSpPr/>
          <p:nvPr/>
        </p:nvSpPr>
        <p:spPr>
          <a:xfrm>
            <a:off x="7852886" y="6703695"/>
            <a:ext cx="5802035" cy="688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The modular C code base allows for easy integration of new features and adaptation to specific business needs.</a:t>
            </a:r>
            <a:endParaRPr lang="en-US" sz="1650" dirty="0"/>
          </a:p>
        </p:txBody>
      </p:sp>
      <p:sp>
        <p:nvSpPr>
          <p:cNvPr id="23" name="Shape 19"/>
          <p:cNvSpPr/>
          <p:nvPr/>
        </p:nvSpPr>
        <p:spPr>
          <a:xfrm>
            <a:off x="7046357" y="6512957"/>
            <a:ext cx="537686" cy="537686"/>
          </a:xfrm>
          <a:prstGeom prst="roundRect">
            <a:avLst>
              <a:gd name="adj" fmla="val 1680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0778" y="6647378"/>
            <a:ext cx="268843" cy="268843"/>
          </a:xfrm>
          <a:prstGeom prst="rect">
            <a:avLst/>
          </a:prstGeom>
        </p:spPr>
      </p:pic>
      <p:sp>
        <p:nvSpPr>
          <p:cNvPr id="25" name="Rectangles 24"/>
          <p:cNvSpPr/>
          <p:nvPr/>
        </p:nvSpPr>
        <p:spPr>
          <a:xfrm>
            <a:off x="12726670" y="7736840"/>
            <a:ext cx="1812290" cy="4876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0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1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2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3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4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5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6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7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8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19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0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1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2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3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24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3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4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5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6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7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8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ags/tag9.xml><?xml version="1.0" encoding="utf-8"?>
<p:tagLst xmlns:p="http://schemas.openxmlformats.org/presentationml/2006/main">
  <p:tag name="KSO_WM_DIAGRAM_VIRTUALLY_FRAME" val="{&quot;height&quot;:486.1500000000001,&quot;left&quot;:474.66559055118114,&quot;top&quot;:109.10622047244094,&quot;width&quot;:634.668740157480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4698</Words>
  <Application>WPS Presentation</Application>
  <PresentationFormat>On-screen Show (16:9)</PresentationFormat>
  <Paragraphs>157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Merriweather</vt:lpstr>
      <vt:lpstr>Merriweather</vt:lpstr>
      <vt:lpstr>Merriweather</vt:lpstr>
      <vt:lpstr>Consolas</vt:lpstr>
      <vt:lpstr>Consolas</vt:lpstr>
      <vt:lpstr>Consolas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</cp:lastModifiedBy>
  <cp:revision>3</cp:revision>
  <dcterms:created xsi:type="dcterms:W3CDTF">2025-12-11T15:12:00Z</dcterms:created>
  <dcterms:modified xsi:type="dcterms:W3CDTF">2025-12-12T13:06:04Z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BEF0F19C792345E1A06BD20885CEBF57_13</vt:lpwstr>
  </property>
  <property fmtid="{D5CDD505-2E9C-101B-9397-08002B2CF9AE}" pid="3" name="KSOProductBuildVer">
    <vt:lpwstr>1033-12.2.0.23155</vt:lpwstr>
  </property>
</Properties>
</file>